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regex101.com" TargetMode="Externa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hashes.org/" TargetMode="External"/><Relationship Id="rId4" Type="http://schemas.openxmlformats.org/officeDocument/2006/relationships/hyperlink" Target="http://www.sha1-online.com/" TargetMode="Externa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dxa4481/XSSJacking" TargetMode="Externa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mothereff.in/utf-8" TargetMode="Externa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contrastsecurity.com/security-influencers/25-percent-of-web-apps-still-vulnerable-to-eight-of-the-owasp-top-ten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 need to mention Defense-in-Depth at some point, but where? Should we discuss least-privilege? </a:t>
            </a:r>
          </a:p>
          <a:p>
            <a:pPr/>
            <a:r>
              <a:t>Should I add an Impact section for each piece?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regex101.com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Should I discuss that the web is stateless and that credentials (Sessions) have to be passed with every request so an app knows who the requester is?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the cookie.  what does that value look like?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https://hashes.org/</a:t>
            </a:r>
            <a:r>
              <a:t> 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http://www.sha1-online.com/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one is huge.  How many more should I include?</a:t>
            </a:r>
            <a:br/>
            <a:r>
              <a:t>HSTS instructs the browser to ONLY communicate with that domain via https</a:t>
            </a:r>
          </a:p>
          <a:p>
            <a:pPr/>
            <a:r>
              <a:t>SSOID, BearPass at MSU?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dont forget to mention same origin policy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Self-XSS, especially when combined with Clickjacking, to form XSSJacking </a:t>
            </a:r>
            <a:r>
              <a:rPr u="sng">
                <a:hlinkClick r:id="rId3" invalidUrl="" action="" tgtFrame="" tooltip="" history="1" highlightClick="0" endSnd="0"/>
              </a:rPr>
              <a:t>https://github.com/dxa4481/XSSJacking</a:t>
            </a:r>
            <a:r>
              <a:t>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we need a stored example?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acunetix web application vulnerability report 2016, pg 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UTF-8 encoding </a:t>
            </a:r>
            <a:r>
              <a:rPr u="sng">
                <a:hlinkClick r:id="rId3" invalidUrl="" action="" tgtFrame="" tooltip="" history="1" highlightClick="0" endSnd="0"/>
              </a:rPr>
              <a:t>https://mothereff.in/utf-8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https://content-security-policy.com/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Windows: WinSCP/SecureCRT/Putty</a:t>
            </a:r>
          </a:p>
          <a:p>
            <a:pPr/>
            <a:r>
              <a:t>Mac: terminal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example also exemplifies A7: Missing Function level Access Control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example files, they include this as a server misconfiguration, not direct object reference. leave, move or remove?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terminal</a:t>
            </a:r>
          </a:p>
          <a:p>
            <a:pPr/>
            <a:r>
              <a:t>echo hexvalue | xxd -r -p</a:t>
            </a:r>
          </a:p>
          <a:p>
            <a:pPr/>
          </a:p>
          <a:p>
            <a:pPr/>
            <a:r>
              <a:t>xxd -p &lt;&lt;&lt; “string to convert”</a:t>
            </a:r>
          </a:p>
          <a:p>
            <a:pPr/>
          </a:p>
          <a:p>
            <a:pPr/>
            <a:r>
              <a:t>dont forget : 0a is new line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periodic audits/scans</a:t>
            </a:r>
          </a:p>
          <a:p>
            <a:pPr/>
            <a:r>
              <a:t>Stay on top of framework/library/component updates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Someone can’t steal it from you if you don’t have it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back to A4?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  <a:p>
            <a:pPr/>
            <a:r>
              <a:t>because you always forget, -d is for detached mode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Shape 4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XSS can be used to scrape the token from the page and include that token with a forged request.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hape 4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]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hape 4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and when 3rd party code is ok to use, does it need to follow certain standards, pass security tests, etc?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8" name="Shape 5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Ties back to A7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8899 is arbitrary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2" name="Shape 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7" name="Shape 5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cover/discuss today might not be relevant next year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6" name="Shape 5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failure to protect the data in transit and at rest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chapters in TN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biggest issues in website/web application security is education and awareness. </a:t>
            </a:r>
          </a:p>
          <a:p>
            <a:pPr/>
            <a:r>
              <a:t>As a developer, it is your responsibility to be paranoid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how the Top 10 is developed/formulated</a:t>
            </a:r>
          </a:p>
          <a:p>
            <a:pPr/>
            <a:r>
              <a:t>first released in 2003, then in 2004 switched to every 3 years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Vulnerable JavaScript Libraries (which open up a web app to XSS attacks) - have more than doubled since 2015.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https://www.contrastsecurity.com/security-influencers/25-percent-of-web-apps-still-vulnerable-to-eight-of-the-owasp-top-ten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echo “$(/etc/passwd)”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gilzow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cloud.digitalocean.com/login" TargetMode="External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caniuse.com/#feat=contentsecuritypolicy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xample.com/user/getAccount" TargetMode="External"/><Relationship Id="rId4" Type="http://schemas.openxmlformats.org/officeDocument/2006/relationships/hyperlink" Target="https://example.com/admin/getAccount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irs.gov/taxrefund/claim.jsp?year=2015&amp;dest=ev.il/sDfX4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mailto:gilzow@missouri.edu" TargetMode="External"/><Relationship Id="rId4" Type="http://schemas.openxmlformats.org/officeDocument/2006/relationships/hyperlink" Target="https://github.com/opendns/Security_Ninjas_AppSec_Training" TargetMode="External"/><Relationship Id="rId5" Type="http://schemas.openxmlformats.org/officeDocument/2006/relationships/hyperlink" Target="https://github.com/gilzow/security-ninja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xfrm>
            <a:off x="463691" y="628854"/>
            <a:ext cx="12077418" cy="3505201"/>
          </a:xfrm>
          <a:prstGeom prst="rect">
            <a:avLst/>
          </a:prstGeom>
        </p:spPr>
        <p:txBody>
          <a:bodyPr/>
          <a:lstStyle/>
          <a:p>
            <a:pPr/>
            <a:r>
              <a:t>BECOME A SECURITY NINJA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xfrm>
            <a:off x="850900" y="4299745"/>
            <a:ext cx="11303000" cy="15748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/>
            <a:r>
              <a:t>Don’t let your code be low-hanging fruit</a:t>
            </a:r>
          </a:p>
        </p:txBody>
      </p:sp>
      <p:sp>
        <p:nvSpPr>
          <p:cNvPr id="120" name="Shape 120"/>
          <p:cNvSpPr/>
          <p:nvPr/>
        </p:nvSpPr>
        <p:spPr>
          <a:xfrm>
            <a:off x="6241485" y="6522836"/>
            <a:ext cx="6453682" cy="250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100"/>
            </a:pPr>
            <a:r>
              <a:t>Paul Gilzow</a:t>
            </a:r>
            <a:br/>
            <a:r>
              <a:t>gilzow@missouri.edu</a:t>
            </a:r>
            <a:br/>
            <a:r>
              <a:t>Twitter: @gilzow</a:t>
            </a:r>
            <a:br/>
            <a:r>
              <a:t>Facebook: /gilzow</a:t>
            </a:r>
            <a:br/>
            <a:r>
              <a:rPr u="sng">
                <a:hlinkClick r:id="rId3" invalidUrl="" action="" tgtFrame="" tooltip="" history="1" highlightClick="0" endSnd="0"/>
              </a:rPr>
              <a:t>https://www.linkedin.com/in/gilzow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At the prompt type in</a:t>
            </a:r>
            <a:br/>
            <a:br/>
            <a:r>
              <a:rPr sz="2948"/>
              <a:t>docker run -d -p 8899:80 opendns/security-ninjas</a:t>
            </a:r>
            <a:endParaRPr sz="2948"/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Docker will download and install the security-ninjas container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67" name="Shape 167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68" name="Screen Shot 2016-09-21 at 3.57.0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7194" y="4765306"/>
            <a:ext cx="10383123" cy="4801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Open your browser and go to your droplet ip address, port 8899</a:t>
            </a:r>
            <a:br/>
            <a:r>
              <a:t>e.g. http://45.55.167.245:8899</a:t>
            </a:r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74" name="Shape 174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75" name="Screen Shot 2016-09-21 at 4.00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3985" y="3892243"/>
            <a:ext cx="6192982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OWASP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Open Web Application Security Project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Worldwide non-project organization focused on improving software security by raising awareness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Started in 2001</a:t>
            </a:r>
          </a:p>
          <a:p>
            <a:pPr marL="395604" indent="-395604" defTabSz="519937">
              <a:spcBef>
                <a:spcPts val="3200"/>
              </a:spcBef>
              <a:buBlip>
                <a:blip r:embed="rId3"/>
              </a:buBlip>
              <a:defRPr sz="4093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pPr>
            <a:r>
              <a:t>Hundreds of local chapters throughout the world, with over a hundred in the U.S.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WebAppSec Important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Web Application Security is a combination of 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People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Processes</a:t>
            </a:r>
          </a:p>
          <a:p>
            <a:pPr lvl="1" marL="808990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Technology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Security is process, not an event</a:t>
            </a:r>
          </a:p>
          <a:p>
            <a:pPr marL="404495" indent="-404495" defTabSz="531622">
              <a:spcBef>
                <a:spcPts val="3200"/>
              </a:spcBef>
              <a:buBlip>
                <a:blip r:embed="rId2"/>
              </a:buBlip>
              <a:defRPr sz="3276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Secure coding must deal with all stages of an app’s life cycle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Education, 49% of sites had at least one vulnerability every day of the year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Education, average of 28 vulnerabilities per site, 15 of those serious</a:t>
            </a:r>
            <a:r>
              <a:rPr baseline="45333" sz="3000"/>
              <a:t>1</a:t>
            </a:r>
            <a:endParaRPr baseline="31999"/>
          </a:p>
          <a:p>
            <a:pPr>
              <a:buBlip>
                <a:blip r:embed="rId3"/>
              </a:buBlip>
            </a:pPr>
            <a:r>
              <a:t>Education, took an average of 4 months to remediate issues</a:t>
            </a:r>
            <a:r>
              <a:rPr baseline="45333" sz="3000"/>
              <a:t>1</a:t>
            </a:r>
          </a:p>
        </p:txBody>
      </p:sp>
      <p:sp>
        <p:nvSpPr>
          <p:cNvPr id="188" name="Shape 188"/>
          <p:cNvSpPr/>
          <p:nvPr/>
        </p:nvSpPr>
        <p:spPr>
          <a:xfrm>
            <a:off x="340328" y="8799452"/>
            <a:ext cx="599294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White Hat Security Web Applications Security Statistics Report 2016</a:t>
            </a:r>
          </a:p>
        </p:txBody>
      </p:sp>
      <p:sp>
        <p:nvSpPr>
          <p:cNvPr id="189" name="Shape 189"/>
          <p:cNvSpPr/>
          <p:nvPr/>
        </p:nvSpPr>
        <p:spPr>
          <a:xfrm>
            <a:off x="1854448" y="2098644"/>
            <a:ext cx="439163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Education Industry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doors dir="ver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  <p:bldP build="p" bldLvl="5" animBg="1" rev="0" advAuto="0" spid="18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Why are We a target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Blip>
                <a:blip r:embed="rId2"/>
              </a:buBlip>
              <a:defRPr sz="5200"/>
            </a:pPr>
            <a:r>
              <a:t>Domain</a:t>
            </a:r>
          </a:p>
          <a:p>
            <a:pPr marL="444499" indent="-444499">
              <a:buBlip>
                <a:blip r:embed="rId2"/>
              </a:buBlip>
              <a:defRPr sz="5200"/>
            </a:pPr>
            <a:r>
              <a:t>Resources</a:t>
            </a:r>
          </a:p>
          <a:p>
            <a:pPr marL="444499" indent="-444499">
              <a:buBlip>
                <a:blip r:embed="rId2"/>
              </a:buBlip>
              <a:defRPr sz="5200"/>
            </a:pPr>
            <a:r>
              <a:t>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OWASP Top 10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787400" y="2768600"/>
            <a:ext cx="11430000" cy="6307649"/>
          </a:xfrm>
          <a:prstGeom prst="rect">
            <a:avLst/>
          </a:prstGeom>
        </p:spPr>
        <p:txBody>
          <a:bodyPr/>
          <a:lstStyle/>
          <a:p>
            <a:pPr marL="186690" indent="-186690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Not a standard, but an awareness document</a:t>
            </a:r>
          </a:p>
          <a:p>
            <a:pPr marL="186690" indent="-186690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10 Most Critical Web Application Security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Risks</a:t>
            </a:r>
          </a:p>
          <a:p>
            <a:pPr marL="186690" indent="-186690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For each risk, it includes</a:t>
            </a:r>
          </a:p>
          <a:p>
            <a:pPr lvl="1" marL="373379" indent="-186689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Description</a:t>
            </a:r>
          </a:p>
          <a:p>
            <a:pPr lvl="1" marL="373379" indent="-186689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Example vulnerabilities</a:t>
            </a:r>
          </a:p>
          <a:p>
            <a:pPr lvl="1" marL="373379" indent="-186689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Example Attacks</a:t>
            </a:r>
          </a:p>
          <a:p>
            <a:pPr lvl="1" marL="373379" indent="-186689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Guidance on how to avoid</a:t>
            </a:r>
          </a:p>
          <a:p>
            <a:pPr marL="186690" indent="-186690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First released in 2003, refreshed every 3 years</a:t>
            </a:r>
          </a:p>
          <a:p>
            <a:pPr marL="186690" indent="-186690" defTabSz="245363">
              <a:spcBef>
                <a:spcPts val="1500"/>
              </a:spcBef>
              <a:buBlip>
                <a:blip r:embed="rId3"/>
              </a:buBlip>
              <a:defRPr sz="2982">
                <a:effectLst>
                  <a:outerShdw sx="100000" sy="100000" kx="0" ky="0" algn="b" rotWithShape="0" blurRad="21336" dist="16002" dir="5400000">
                    <a:srgbClr val="000000"/>
                  </a:outerShdw>
                </a:effectLst>
              </a:defRPr>
            </a:pPr>
            <a:r>
              <a:t>Current version is from 2013, next version (2017) is in Release Candidate status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Current State of Web App security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35% increase in websites hosting malware between 2016 and 2017</a:t>
            </a:r>
            <a:r>
              <a:rPr baseline="45333" sz="3000"/>
              <a:t>1</a:t>
            </a:r>
          </a:p>
          <a:p>
            <a:pPr>
              <a:buBlip>
                <a:blip r:embed="rId3"/>
              </a:buBlip>
            </a:pPr>
            <a:r>
              <a:t>80% of web apps have at least one vulnerability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Average of 45 vulnerabilities per application</a:t>
            </a:r>
            <a:r>
              <a:rPr baseline="45333" sz="3000"/>
              <a:t>2</a:t>
            </a:r>
          </a:p>
          <a:p>
            <a:pPr>
              <a:buBlip>
                <a:blip r:embed="rId3"/>
              </a:buBlip>
            </a:pPr>
            <a:r>
              <a:t>25% of web applications vulnerable to 8 of the OWASP Top 10</a:t>
            </a:r>
            <a:r>
              <a:rPr baseline="45333" sz="3000"/>
              <a:t>2</a:t>
            </a:r>
          </a:p>
        </p:txBody>
      </p:sp>
      <p:sp>
        <p:nvSpPr>
          <p:cNvPr id="204" name="Shape 204"/>
          <p:cNvSpPr/>
          <p:nvPr/>
        </p:nvSpPr>
        <p:spPr>
          <a:xfrm>
            <a:off x="340328" y="8685152"/>
            <a:ext cx="5640325" cy="55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500"/>
            </a:pPr>
            <a:r>
              <a:t>1 - Google Transparency Report, 2017</a:t>
            </a:r>
          </a:p>
          <a:p>
            <a:pPr algn="l">
              <a:defRPr sz="1500"/>
            </a:pPr>
            <a:r>
              <a:t>2 -Contrast Security Labs Web Application Vulnerability report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nodeType="with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2"/>
      <p:bldP build="whole" bldLvl="1" animBg="1" rev="0" advAuto="0" spid="20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Top 10 (as of 2013) 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787400" y="2176318"/>
            <a:ext cx="11430000" cy="6899564"/>
          </a:xfrm>
          <a:prstGeom prst="rect">
            <a:avLst/>
          </a:prstGeom>
        </p:spPr>
        <p:txBody>
          <a:bodyPr/>
          <a:lstStyle/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Injection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Broken Authentication and Session Management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Scripting (XSS)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Insecure Direct Object Reference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Security Misconfiguration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Sensitive Data Exposure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Missing Function Level Access Control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Cross-Site Request Forgery (CSRF)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Using Components with Known Vulnerabilities</a:t>
            </a:r>
          </a:p>
          <a:p>
            <a:pPr marL="462279" indent="-462279" defTabSz="408940">
              <a:spcBef>
                <a:spcPts val="2500"/>
              </a:spcBef>
              <a:buSzPct val="100000"/>
              <a:buAutoNum type="arabicPeriod" startAt="1"/>
              <a:defRPr sz="2520"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 Unvalidated Redirects and Forwards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300"/>
            </a:pPr>
            <a:r>
              <a:t>Untrusted/tainted data is sent to an interpreter as part of a command or query. </a:t>
            </a:r>
          </a:p>
          <a:p>
            <a:pPr>
              <a:buSzPct val="75000"/>
              <a:buChar char="•"/>
              <a:defRPr sz="4300"/>
            </a:pPr>
            <a:r>
              <a:t>Interpreter is tricked into executing unintended commands</a:t>
            </a:r>
          </a:p>
        </p:txBody>
      </p:sp>
      <p:sp>
        <p:nvSpPr>
          <p:cNvPr id="213" name="Shape 21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will talk about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Get our example files up and running</a:t>
            </a:r>
          </a:p>
          <a:p>
            <a:pPr>
              <a:buBlip>
                <a:blip r:embed="rId2"/>
              </a:buBlip>
            </a:pPr>
            <a:r>
              <a:t>What is OWASP</a:t>
            </a:r>
          </a:p>
          <a:p>
            <a:pPr>
              <a:buBlip>
                <a:blip r:embed="rId2"/>
              </a:buBlip>
            </a:pPr>
            <a:r>
              <a:t>What is the OWASP Top 10 </a:t>
            </a:r>
          </a:p>
          <a:p>
            <a:pPr>
              <a:buBlip>
                <a:blip r:embed="rId2"/>
              </a:buBlip>
            </a:pPr>
            <a:r>
              <a:t>The Current Top 10 Web Security Risks</a:t>
            </a:r>
          </a:p>
          <a:p>
            <a:pPr>
              <a:buBlip>
                <a:blip r:embed="rId2"/>
              </a:buBlip>
            </a:pPr>
            <a:r>
              <a:t>ATTACK!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HTML/Javascript</a:t>
            </a:r>
          </a:p>
          <a:p>
            <a:pPr>
              <a:buSzPct val="75000"/>
              <a:buChar char="•"/>
            </a:pPr>
            <a:r>
              <a:t>SQL</a:t>
            </a:r>
          </a:p>
          <a:p>
            <a:pPr>
              <a:buSzPct val="75000"/>
              <a:buChar char="•"/>
            </a:pPr>
            <a:r>
              <a:t>LDAP</a:t>
            </a:r>
          </a:p>
          <a:p>
            <a:pPr>
              <a:buSzPct val="75000"/>
              <a:buChar char="•"/>
            </a:pPr>
            <a:r>
              <a:t>Xpath/Xquery</a:t>
            </a:r>
          </a:p>
          <a:p>
            <a:pPr>
              <a:buSzPct val="75000"/>
              <a:buChar char="•"/>
            </a:pPr>
            <a:r>
              <a:t>Anything that accepts input and executes</a:t>
            </a:r>
          </a:p>
        </p:txBody>
      </p:sp>
      <p:sp>
        <p:nvSpPr>
          <p:cNvPr id="217" name="Shape 217"/>
          <p:cNvSpPr/>
          <p:nvPr/>
        </p:nvSpPr>
        <p:spPr>
          <a:xfrm>
            <a:off x="1864324" y="1972585"/>
            <a:ext cx="485516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susceptible?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pic>
        <p:nvPicPr>
          <p:cNvPr id="220" name="exploits_of_a_m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411353"/>
            <a:ext cx="11430000" cy="351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Failure to separate untrusted data with commands sent to an interpreter</a:t>
            </a:r>
          </a:p>
          <a:p>
            <a:pPr>
              <a:buSzPct val="75000"/>
              <a:buChar char="•"/>
            </a:pPr>
            <a:r>
              <a:t>Lack of input validation and/or input sanitation</a:t>
            </a:r>
          </a:p>
          <a:p>
            <a:pPr>
              <a:buSzPct val="75000"/>
              <a:buChar char="•"/>
            </a:pPr>
            <a:r>
              <a:t>Attacker is able to change execution context</a:t>
            </a:r>
          </a:p>
        </p:txBody>
      </p:sp>
      <p:sp>
        <p:nvSpPr>
          <p:cNvPr id="224" name="Shape 224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100"/>
              </a:spcBef>
              <a:buSzPct val="75000"/>
              <a:buChar char="•"/>
              <a:defRPr sz="3168">
                <a:effectLst>
                  <a:outerShdw sx="100000" sy="100000" kx="0" ky="0" algn="b" rotWithShape="0" blurRad="44704" dist="33528" dir="5400000">
                    <a:srgbClr val="000000"/>
                  </a:outerShdw>
                </a:effectLst>
              </a:defRPr>
            </a:pPr>
            <a:r>
              <a:t>SQL Injection</a:t>
            </a:r>
            <a:br/>
            <a:br/>
            <a:br/>
            <a:r>
              <a:rPr sz="2640"/>
              <a:t>SELECT UserId, Name, Password FROM Users WHERE UserId = $input;</a:t>
            </a:r>
            <a:br>
              <a:rPr sz="2640"/>
            </a:br>
            <a:br/>
            <a:r>
              <a:t>Becomes</a:t>
            </a:r>
            <a:br/>
            <a:br/>
            <a:r>
              <a:rPr sz="2552"/>
              <a:t>SELECT UserId, Name, Password FROM Users WHERE UserId = 105 or 1=1;</a:t>
            </a:r>
            <a:br/>
            <a:br/>
            <a:br/>
          </a:p>
        </p:txBody>
      </p:sp>
      <p:sp>
        <p:nvSpPr>
          <p:cNvPr id="228" name="Shape 228"/>
          <p:cNvSpPr/>
          <p:nvPr/>
        </p:nvSpPr>
        <p:spPr>
          <a:xfrm>
            <a:off x="1864324" y="1972585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229" name="Screen Shot 2016-09-12 at 10.41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368" y="2801085"/>
            <a:ext cx="3746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 Shot 2016-09-12 at 10.56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426411"/>
            <a:ext cx="13004801" cy="503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16-09-12 at 10.57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331707"/>
            <a:ext cx="13004800" cy="417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34" name="Shape 234"/>
          <p:cNvSpPr/>
          <p:nvPr/>
        </p:nvSpPr>
        <p:spPr>
          <a:xfrm>
            <a:off x="1864324" y="1972585"/>
            <a:ext cx="215668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35" name="Screen Shot 2016-09-09 at 3.21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012" y="2625288"/>
            <a:ext cx="10524776" cy="637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A1. Injection</a:t>
            </a:r>
          </a:p>
        </p:txBody>
      </p:sp>
      <p:sp>
        <p:nvSpPr>
          <p:cNvPr id="240" name="Shape 2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Use APIs that provide parameterized/sanitized interfaces</a:t>
            </a:r>
          </a:p>
          <a:p>
            <a:pPr>
              <a:buSzPct val="75000"/>
              <a:buChar char="•"/>
            </a:pPr>
            <a:r>
              <a:t>Validate input against a whitelist (do NOT use a blacklist)</a:t>
            </a:r>
          </a:p>
          <a:p>
            <a:pPr>
              <a:buSzPct val="75000"/>
              <a:buChar char="•"/>
            </a:pPr>
            <a:r>
              <a:t>Escape any special characters that you whitelist</a:t>
            </a:r>
            <a:br/>
            <a:br/>
            <a:br/>
          </a:p>
        </p:txBody>
      </p:sp>
      <p:sp>
        <p:nvSpPr>
          <p:cNvPr id="241" name="Shape 241"/>
          <p:cNvSpPr/>
          <p:nvPr/>
        </p:nvSpPr>
        <p:spPr>
          <a:xfrm>
            <a:off x="1864324" y="1972585"/>
            <a:ext cx="253540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Failure to protect credentials and session tokens throughout the lifecycle of the session</a:t>
            </a:r>
          </a:p>
          <a:p>
            <a:pPr>
              <a:buSzPct val="75000"/>
              <a:buChar char="•"/>
              <a:defRPr sz="4100"/>
            </a:pPr>
            <a:r>
              <a:t>Weak authentication logic</a:t>
            </a:r>
          </a:p>
          <a:p>
            <a:pPr>
              <a:buSzPct val="75000"/>
              <a:buChar char="•"/>
              <a:defRPr sz="4100"/>
            </a:pPr>
            <a:r>
              <a:t>Imperfect implementation</a:t>
            </a:r>
          </a:p>
        </p:txBody>
      </p:sp>
      <p:sp>
        <p:nvSpPr>
          <p:cNvPr id="247" name="Shape 247"/>
          <p:cNvSpPr/>
          <p:nvPr/>
        </p:nvSpPr>
        <p:spPr>
          <a:xfrm>
            <a:off x="1854448" y="23272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Passing the session ID as a parameter in the URL</a:t>
            </a:r>
          </a:p>
          <a:p>
            <a:pPr>
              <a:buSzPct val="75000"/>
              <a:buChar char="•"/>
            </a:pPr>
            <a:r>
              <a:t>Using a predictable value for the session ID</a:t>
            </a:r>
          </a:p>
          <a:p>
            <a:pPr>
              <a:buSzPct val="75000"/>
              <a:buChar char="•"/>
            </a:pPr>
            <a:r>
              <a:t>User credentials passed unencrypted</a:t>
            </a:r>
          </a:p>
          <a:p>
            <a:pPr>
              <a:buSzPct val="75000"/>
              <a:buChar char="•"/>
            </a:pPr>
            <a:r>
              <a:t>Poor username and password recovery functions</a:t>
            </a:r>
          </a:p>
        </p:txBody>
      </p:sp>
      <p:sp>
        <p:nvSpPr>
          <p:cNvPr id="253" name="Shape 253"/>
          <p:cNvSpPr/>
          <p:nvPr/>
        </p:nvSpPr>
        <p:spPr>
          <a:xfrm>
            <a:off x="1854448" y="2327244"/>
            <a:ext cx="499437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1854448" y="23272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257" name="Screen Shot 2016-09-12 at 12.24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4700" y="3080724"/>
            <a:ext cx="9058275" cy="6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Never send credentials/sensitive data in the clear; use SSL</a:t>
            </a:r>
          </a:p>
          <a:p>
            <a:pPr lvl="1" marL="631189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Make sure </a:t>
            </a:r>
            <a:r>
              <a:rPr i="1"/>
              <a:t>Secure</a:t>
            </a:r>
            <a:r>
              <a:t> flag is set on your cookies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especially</a:t>
            </a:r>
            <a:r>
              <a:t> the session cookie</a:t>
            </a:r>
          </a:p>
          <a:p>
            <a:pPr lvl="1" marL="631189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Add Http Strict Transport Security header to your web/app server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Protect secrets throughout their lifecycle</a:t>
            </a:r>
          </a:p>
          <a:p>
            <a:pPr lvl="1" marL="631189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Don’t expose credentials (including session IDs) in the URL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or logs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centralized authentication and session management APIs, if available</a:t>
            </a:r>
          </a:p>
          <a:p>
            <a:pPr marL="315594" indent="-315594" defTabSz="414781">
              <a:spcBef>
                <a:spcPts val="2500"/>
              </a:spcBef>
              <a:buSzPct val="75000"/>
              <a:buChar char="•"/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Implement strong account management functions (e.g.,	 account creation, change password, recover password, etc.)</a:t>
            </a:r>
          </a:p>
        </p:txBody>
      </p:sp>
      <p:sp>
        <p:nvSpPr>
          <p:cNvPr id="263" name="Shape 263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Log into your Digital Ocean account</a:t>
            </a:r>
            <a:br/>
            <a:r>
              <a:rPr u="sng">
                <a:hlinkClick r:id="rId3" invalidUrl="" action="" tgtFrame="" tooltip="" history="1" highlightClick="0" endSnd="0"/>
              </a:rPr>
              <a:t>https://cloud.digitalocean.com/login</a:t>
            </a:r>
            <a:br/>
            <a:br/>
            <a:br/>
            <a:br/>
            <a:br/>
            <a:br/>
            <a:br/>
            <a:br/>
          </a:p>
        </p:txBody>
      </p:sp>
      <p:pic>
        <p:nvPicPr>
          <p:cNvPr id="129" name="Screen Shot 2016-09-21 at 12.48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9943" y="4046876"/>
            <a:ext cx="7144914" cy="5440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A2. Broken Authentication and Session Management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787400" y="32258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Use strong algorithms to generate (random) secrets</a:t>
            </a:r>
          </a:p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Do not rely on untrustworthy information for authentication (e.g. IP address, referrer, etc.)</a:t>
            </a:r>
          </a:p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Use a different session ID after authentication or whenever authorization/permission levels change</a:t>
            </a:r>
          </a:p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Destroy/invalidate the session ID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completely</a:t>
            </a:r>
            <a:r>
              <a:t> after the log out method has completed</a:t>
            </a:r>
          </a:p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Enforce session timeouts</a:t>
            </a:r>
          </a:p>
          <a:p>
            <a:pPr marL="337820" indent="-337820" defTabSz="443991">
              <a:spcBef>
                <a:spcPts val="2700"/>
              </a:spcBef>
              <a:buSzPct val="75000"/>
              <a:buChar char="•"/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Protect against Cross-Site Scripting (XSS) </a:t>
            </a:r>
          </a:p>
        </p:txBody>
      </p:sp>
      <p:sp>
        <p:nvSpPr>
          <p:cNvPr id="269" name="Shape 269"/>
          <p:cNvSpPr/>
          <p:nvPr/>
        </p:nvSpPr>
        <p:spPr>
          <a:xfrm>
            <a:off x="1854448" y="23272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A3. Cross-Site Scripting (XSS)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Similar to injection, but the intended target is a user’s browser: the user’s browser is tricked into executing unintended commands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Usually in the form of HTML code or client-side scripts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Occurs when an application (client or server-side) takes unstrusted data from the user and uses it without validation or encoding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Exploits the trust the user has for a site</a:t>
            </a:r>
          </a:p>
        </p:txBody>
      </p:sp>
      <p:sp>
        <p:nvSpPr>
          <p:cNvPr id="273" name="Shape 273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8" name="Shape 278"/>
          <p:cNvSpPr/>
          <p:nvPr>
            <p:ph type="body" idx="14"/>
          </p:nvPr>
        </p:nvSpPr>
        <p:spPr>
          <a:xfrm>
            <a:off x="1705230" y="3988080"/>
            <a:ext cx="10029570" cy="1205940"/>
          </a:xfrm>
          <a:prstGeom prst="rect">
            <a:avLst/>
          </a:prstGeom>
        </p:spPr>
        <p:txBody>
          <a:bodyPr/>
          <a:lstStyle/>
          <a:p>
            <a:pPr/>
            <a:r>
              <a:t>If an attacker controls your browser, it is no longer </a:t>
            </a:r>
            <a:r>
              <a:rPr i="1">
                <a:hlinkClick r:id="" invalidUrl="" action="ppaction://hlinkshowjump?jump=nextslide" tgtFrame="" tooltip="" history="1" highlightClick="0" endSnd="0"/>
              </a:rPr>
              <a:t>your</a:t>
            </a:r>
            <a:r>
              <a:t> browser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Failure to separate untrusted data with commands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Lack of input validation and/or input sanitation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Attacker is able to change execution context</a:t>
            </a:r>
          </a:p>
        </p:txBody>
      </p:sp>
      <p:sp>
        <p:nvSpPr>
          <p:cNvPr id="282" name="Shape 282"/>
          <p:cNvSpPr/>
          <p:nvPr/>
        </p:nvSpPr>
        <p:spPr>
          <a:xfrm>
            <a:off x="1864324" y="1972585"/>
            <a:ext cx="49943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Why does it happen?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85" name="Shape 285"/>
          <p:cNvSpPr/>
          <p:nvPr>
            <p:ph type="body" idx="1"/>
          </p:nvPr>
        </p:nvSpPr>
        <p:spPr>
          <a:xfrm>
            <a:off x="12573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75000"/>
              <a:buChar char="•"/>
              <a:defRPr sz="6500"/>
            </a:pPr>
            <a:r>
              <a:t>Reflected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Stored (aka persistent)</a:t>
            </a:r>
          </a:p>
          <a:p>
            <a:pPr marL="444500" indent="-444500">
              <a:buSzPct val="75000"/>
              <a:buChar char="•"/>
              <a:defRPr sz="6500"/>
            </a:pPr>
            <a:r>
              <a:t>Dom based </a:t>
            </a:r>
          </a:p>
        </p:txBody>
      </p:sp>
      <p:sp>
        <p:nvSpPr>
          <p:cNvPr id="286" name="Shape 286"/>
          <p:cNvSpPr/>
          <p:nvPr/>
        </p:nvSpPr>
        <p:spPr>
          <a:xfrm>
            <a:off x="1854448" y="1958944"/>
            <a:ext cx="143820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Data from the URL is used in the creation of the page</a:t>
            </a:r>
          </a:p>
          <a:p>
            <a:pPr>
              <a:buSzPct val="75000"/>
              <a:buChar char="•"/>
            </a:pPr>
            <a:r>
              <a:t>Attacker tricks/entices user to click the exploited URL</a:t>
            </a:r>
          </a:p>
          <a:p>
            <a:pPr>
              <a:buSzPct val="75000"/>
              <a:buChar char="•"/>
            </a:pPr>
            <a:r>
              <a:t>Web application reflects the payload back to the user’s browser where it is executed as if it came from the originating site</a:t>
            </a:r>
          </a:p>
        </p:txBody>
      </p:sp>
      <p:sp>
        <p:nvSpPr>
          <p:cNvPr id="292" name="Shape 292"/>
          <p:cNvSpPr/>
          <p:nvPr/>
        </p:nvSpPr>
        <p:spPr>
          <a:xfrm>
            <a:off x="1854448" y="1958944"/>
            <a:ext cx="389877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5" name="Shape 295"/>
          <p:cNvSpPr/>
          <p:nvPr/>
        </p:nvSpPr>
        <p:spPr>
          <a:xfrm>
            <a:off x="1854448" y="1958944"/>
            <a:ext cx="602277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Reflected Example</a:t>
            </a:r>
          </a:p>
        </p:txBody>
      </p:sp>
      <p:pic>
        <p:nvPicPr>
          <p:cNvPr id="296" name="Screen Shot 2016-09-12 at 3.5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911" y="2820877"/>
            <a:ext cx="10960978" cy="610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299" name="Shape 2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Injected script is stored on the target server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The injection script is then sent to visitors of the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Vicitim’s browser then executes the injected script as it believes it came from the originating site</a:t>
            </a:r>
          </a:p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Delayed (aka “Blind”) refers to the payload being executed at a later time, possibly in a completely different system (e.g. Log viewers, customer service apps, etc.)</a:t>
            </a:r>
          </a:p>
        </p:txBody>
      </p:sp>
      <p:sp>
        <p:nvSpPr>
          <p:cNvPr id="300" name="Shape 300"/>
          <p:cNvSpPr/>
          <p:nvPr/>
        </p:nvSpPr>
        <p:spPr>
          <a:xfrm>
            <a:off x="1854448" y="1958944"/>
            <a:ext cx="5716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Stored/Persistent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3" name="Shape 303"/>
          <p:cNvSpPr/>
          <p:nvPr/>
        </p:nvSpPr>
        <p:spPr>
          <a:xfrm>
            <a:off x="1854448" y="1958944"/>
            <a:ext cx="539069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Stored Example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08" name="Shape 3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Similar to reflected but instead of tricking the user’s browser to exectute script, tricks legitimate client side script into executing the payload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The attack payload is executed as a result of modifying the DOM environment in the victim’s browser used by the original client side script, so that the client side code runs in an unexpected manner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More prevalent now than in the past due to the increase use in javascript and vulnerable javascript libraries (almost 200% increase between 2015 and 2016</a:t>
            </a:r>
            <a:r>
              <a:rPr baseline="31999"/>
              <a:t>1</a:t>
            </a:r>
            <a:r>
              <a:t>)</a:t>
            </a:r>
          </a:p>
        </p:txBody>
      </p:sp>
      <p:sp>
        <p:nvSpPr>
          <p:cNvPr id="309" name="Shape 309"/>
          <p:cNvSpPr/>
          <p:nvPr/>
        </p:nvSpPr>
        <p:spPr>
          <a:xfrm>
            <a:off x="1854448" y="1958944"/>
            <a:ext cx="829505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(aka Client Side)</a:t>
            </a:r>
          </a:p>
        </p:txBody>
      </p:sp>
      <p:sp>
        <p:nvSpPr>
          <p:cNvPr id="310" name="Shape 310"/>
          <p:cNvSpPr/>
          <p:nvPr/>
        </p:nvSpPr>
        <p:spPr>
          <a:xfrm>
            <a:off x="340328" y="8799452"/>
            <a:ext cx="493833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1 - Acunetix web application vulnerability report 2016, pg 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  <p:bldP build="whole" bldLvl="1" animBg="1" rev="0" advAuto="0" spid="31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Click on “Create Droplet”</a:t>
            </a:r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pic>
        <p:nvPicPr>
          <p:cNvPr id="133" name="Screen Shot 2016-09-21 at 12.50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2863" y="3369848"/>
            <a:ext cx="8379074" cy="593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 rot="20469893">
            <a:off x="6852895" y="436091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35" name="Shape 135"/>
          <p:cNvSpPr/>
          <p:nvPr/>
        </p:nvSpPr>
        <p:spPr>
          <a:xfrm rot="9474911">
            <a:off x="7366694" y="7895928"/>
            <a:ext cx="1872618" cy="607274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5" name="Shape 315"/>
          <p:cNvSpPr/>
          <p:nvPr/>
        </p:nvSpPr>
        <p:spPr>
          <a:xfrm>
            <a:off x="1854448" y="1958944"/>
            <a:ext cx="6584977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</a:t>
            </a:r>
          </a:p>
        </p:txBody>
      </p:sp>
      <p:pic>
        <p:nvPicPr>
          <p:cNvPr id="316" name="Screen Shot 2016-09-13 at 12.17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3187700"/>
            <a:ext cx="129794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19" name="Shape 319"/>
          <p:cNvSpPr/>
          <p:nvPr/>
        </p:nvSpPr>
        <p:spPr>
          <a:xfrm>
            <a:off x="1854448" y="1958944"/>
            <a:ext cx="8047559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Types: Dom-based Example, cont.</a:t>
            </a:r>
          </a:p>
        </p:txBody>
      </p:sp>
      <p:pic>
        <p:nvPicPr>
          <p:cNvPr id="320" name="Screen Shot 2016-09-13 at 12.4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90427"/>
            <a:ext cx="13004800" cy="1972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24" name="Screen Shot 2016-09-13 at 3.44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2771351"/>
            <a:ext cx="9614674" cy="6504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Implicitly deny</a:t>
            </a:r>
          </a:p>
          <a:p>
            <a:pPr>
              <a:buSzPct val="75000"/>
              <a:buChar char="•"/>
              <a:defRPr sz="4400"/>
            </a:pPr>
            <a:r>
              <a:t>Validate all input, regardless of where it comes from (inbound handling)</a:t>
            </a:r>
          </a:p>
          <a:p>
            <a:pPr>
              <a:buSzPct val="75000"/>
              <a:buChar char="•"/>
              <a:defRPr sz="4400"/>
            </a:pPr>
            <a:r>
              <a:t>Context-based output encoding (outbound handling)</a:t>
            </a:r>
          </a:p>
        </p:txBody>
      </p:sp>
      <p:sp>
        <p:nvSpPr>
          <p:cNvPr id="328" name="Shape 32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1" name="Shape 331"/>
          <p:cNvSpPr/>
          <p:nvPr>
            <p:ph type="body" sz="half" idx="1"/>
          </p:nvPr>
        </p:nvSpPr>
        <p:spPr>
          <a:xfrm>
            <a:off x="787400" y="2768600"/>
            <a:ext cx="5442149" cy="571500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Element Content</a:t>
            </a:r>
            <a:br/>
            <a:r>
              <a:t>&lt;div&gt;DATA&lt;/div&gt;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HTML Attribute Values</a:t>
            </a:r>
            <a:br/>
            <a:r>
              <a:rPr sz="1825"/>
              <a:t>&lt;input name=“DATA” type=“text” value=“DATA” /&gt;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Javascript Data</a:t>
            </a:r>
            <a:br/>
            <a:r>
              <a:rPr sz="2482"/>
              <a:t>&lt;script&gt;someFunc(‘DATA’);&lt;/script&gt;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CSS Property Values</a:t>
            </a:r>
            <a:br/>
            <a:r>
              <a:t>.foo a:hover{ color: DATA }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URI Attribute VAlues</a:t>
            </a:r>
            <a:br/>
            <a:r>
              <a:t>&lt;a href=“/search/?q=DATA”&gt;</a:t>
            </a:r>
          </a:p>
        </p:txBody>
      </p:sp>
      <p:sp>
        <p:nvSpPr>
          <p:cNvPr id="332" name="Shape 332"/>
          <p:cNvSpPr/>
          <p:nvPr/>
        </p:nvSpPr>
        <p:spPr>
          <a:xfrm>
            <a:off x="1854448" y="1958944"/>
            <a:ext cx="103694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Context-based output encoding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6366470" y="2755900"/>
            <a:ext cx="6133505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( &amp;, &lt;, &gt;, “) —&gt; &amp;entity; </a:t>
            </a:r>
            <a:br/>
            <a:r>
              <a:t>( ‘, / ) —&gt; &amp;#DDD; or &amp;#xHH; (UTF-8 encode)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&amp;#xHH;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\xHH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\HH</a:t>
            </a:r>
          </a:p>
          <a:p>
            <a:pPr marL="444500" indent="-444500" algn="l">
              <a:lnSpc>
                <a:spcPct val="110000"/>
              </a:lnSpc>
              <a:spcBef>
                <a:spcPts val="3600"/>
              </a:spcBef>
              <a:buSzPct val="75000"/>
              <a:buChar char="•"/>
              <a:defRPr sz="2900"/>
            </a:pPr>
            <a:r>
              <a:t>All non-alphanumeric —&gt; %HH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38" name="Shape 3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Implicitly deny</a:t>
            </a:r>
          </a:p>
          <a:p>
            <a:pPr>
              <a:buSzPct val="75000"/>
              <a:buChar char="•"/>
            </a:pPr>
            <a:r>
              <a:t>Validate all input, regardless of where it comes from</a:t>
            </a:r>
          </a:p>
          <a:p>
            <a:pPr>
              <a:buSzPct val="75000"/>
              <a:buChar char="•"/>
            </a:pPr>
            <a:r>
              <a:t>Context-based output encoding</a:t>
            </a:r>
          </a:p>
          <a:p>
            <a:pPr>
              <a:buSzPct val="75000"/>
              <a:buChar char="•"/>
            </a:pPr>
            <a:r>
              <a:t>Content-Security-Policy headers</a:t>
            </a:r>
          </a:p>
        </p:txBody>
      </p:sp>
      <p:sp>
        <p:nvSpPr>
          <p:cNvPr id="339" name="Shape 339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 of HTTP Response headers (or can be implemented via meta element) that defines where resources can be loaded from, preventing users’ browser from loading data from any other locations.</a:t>
            </a:r>
            <a:br/>
            <a:br/>
            <a:r>
              <a:rPr sz="2700"/>
              <a:t>Header Set Content-Security-Policy: script-src 'self' https://apis.google.com</a:t>
            </a:r>
            <a:br/>
            <a:br/>
            <a:r>
              <a:rPr sz="2800"/>
              <a:t>&lt;meta http-equiv="Content-Security-Policy" content="default-src 'self'"&gt;</a:t>
            </a:r>
          </a:p>
        </p:txBody>
      </p:sp>
      <p:sp>
        <p:nvSpPr>
          <p:cNvPr id="343" name="Shape 343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48" name="Shape 348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49" name="ContentSecurityPolicy3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118" y="2731902"/>
            <a:ext cx="6414564" cy="700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A3. Cross-Site Scripting</a:t>
            </a:r>
          </a:p>
        </p:txBody>
      </p:sp>
      <p:sp>
        <p:nvSpPr>
          <p:cNvPr id="352" name="Shape 352"/>
          <p:cNvSpPr/>
          <p:nvPr/>
        </p:nvSpPr>
        <p:spPr>
          <a:xfrm>
            <a:off x="1854448" y="1958944"/>
            <a:ext cx="104590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 - Content-Security-Policy headers</a:t>
            </a:r>
          </a:p>
        </p:txBody>
      </p:sp>
      <p:pic>
        <p:nvPicPr>
          <p:cNvPr id="353" name="Screen Shot 2016-09-14 at 8.16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314" y="2939267"/>
            <a:ext cx="12280172" cy="60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-1716393" y="9028323"/>
            <a:ext cx="11290762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http://caniuse.com/#feat=contentsecuritypolicy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Occurs when a reference to an internal implementation object (file, directory, database record/key) is exposed as a URL or form parameter</a:t>
            </a:r>
          </a:p>
          <a:p>
            <a:pPr>
              <a:buSzPct val="75000"/>
              <a:buChar char="•"/>
            </a:pPr>
            <a:r>
              <a:t>Without subsequent authorization checks, an attacker can manipulate these parameters to access unauthorized data</a:t>
            </a:r>
          </a:p>
        </p:txBody>
      </p:sp>
      <p:sp>
        <p:nvSpPr>
          <p:cNvPr id="358" name="Shape 358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6-09-21 at 1.1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254" y="2379996"/>
            <a:ext cx="7752738" cy="685090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Exercise files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Choose a size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on “One-click apps”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40" name="Shape 140"/>
          <p:cNvSpPr/>
          <p:nvPr/>
        </p:nvSpPr>
        <p:spPr>
          <a:xfrm rot="9799465">
            <a:off x="6852895" y="4141384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1" name="Shape 141"/>
          <p:cNvSpPr/>
          <p:nvPr/>
        </p:nvSpPr>
        <p:spPr>
          <a:xfrm rot="9474911">
            <a:off x="6655820" y="6373573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1" name="Shape 361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pic>
        <p:nvPicPr>
          <p:cNvPr id="362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67" name="Shape 367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368" name="Shape 368"/>
          <p:cNvSpPr/>
          <p:nvPr/>
        </p:nvSpPr>
        <p:spPr>
          <a:xfrm>
            <a:off x="1869478" y="3951086"/>
            <a:ext cx="926584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http://foo.bar.edu/file.php?file=report.txt</a:t>
            </a:r>
          </a:p>
        </p:txBody>
      </p:sp>
      <p:sp>
        <p:nvSpPr>
          <p:cNvPr id="369" name="Shape 369"/>
          <p:cNvSpPr/>
          <p:nvPr/>
        </p:nvSpPr>
        <p:spPr>
          <a:xfrm>
            <a:off x="64350" y="5906886"/>
            <a:ext cx="1290150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http://foo.bar.edu/file.php?file=../../app/config/database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74" name="Shape 374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75" name="Screen Shot 2016-09-14 at 3.07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7500" y="2692400"/>
            <a:ext cx="10078718" cy="689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A4. Insecure Direct Object References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SzPct val="75000"/>
              <a:buChar char="•"/>
              <a:defRPr sz="3900"/>
            </a:pPr>
            <a:r>
              <a:t>Do not expose internal keys or identifiers for objects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Use object references that are difficult to guess</a:t>
            </a:r>
          </a:p>
          <a:p>
            <a:pPr marL="444499" indent="-444499">
              <a:buSzPct val="75000"/>
              <a:buChar char="•"/>
              <a:defRPr sz="3900"/>
            </a:pPr>
            <a:r>
              <a:t>Perform server-side authorization checks for object access</a:t>
            </a:r>
          </a:p>
        </p:txBody>
      </p:sp>
      <p:sp>
        <p:nvSpPr>
          <p:cNvPr id="381" name="Shape 381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0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Security issues anywhere in the stack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Framework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Application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Web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Database Server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Operating System</a:t>
            </a:r>
          </a:p>
          <a:p>
            <a:pPr lvl="1" marL="746759" indent="-373379" defTabSz="490727">
              <a:spcBef>
                <a:spcPts val="3000"/>
              </a:spcBef>
              <a:buSzPct val="75000"/>
              <a:buChar char="•"/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3rd party contols/modules</a:t>
            </a:r>
          </a:p>
        </p:txBody>
      </p:sp>
      <p:sp>
        <p:nvSpPr>
          <p:cNvPr id="385" name="Shape 385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dumps stack trace or reveals other debugging information</a:t>
            </a:r>
          </a:p>
          <a:p>
            <a:pPr>
              <a:buSzPct val="75000"/>
              <a:buChar char="•"/>
            </a:pPr>
            <a:r>
              <a:t>Default passwords not changed</a:t>
            </a:r>
          </a:p>
          <a:p>
            <a:pPr>
              <a:buSzPct val="75000"/>
              <a:buChar char="•"/>
            </a:pPr>
            <a:r>
              <a:t>Out-of-date software</a:t>
            </a:r>
          </a:p>
          <a:p>
            <a:pPr>
              <a:buSzPct val="75000"/>
              <a:buChar char="•"/>
            </a:pPr>
            <a:r>
              <a:t>Directory listings enabled</a:t>
            </a:r>
          </a:p>
        </p:txBody>
      </p:sp>
      <p:sp>
        <p:nvSpPr>
          <p:cNvPr id="389" name="Shape 38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2" name="Shape 392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393" name="Screen Shot 2016-09-16 at 9.20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" y="2746392"/>
            <a:ext cx="9012867" cy="683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A5. Security Misconfiguration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hardening throughout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entire</a:t>
            </a:r>
            <a:r>
              <a:t> application stack</a:t>
            </a:r>
          </a:p>
          <a:p>
            <a:pPr>
              <a:buSzPct val="75000"/>
              <a:buChar char="•"/>
            </a:pPr>
            <a:r>
              <a:t>Change default passwords</a:t>
            </a:r>
          </a:p>
          <a:p>
            <a:pPr>
              <a:buSzPct val="75000"/>
              <a:buChar char="•"/>
            </a:pPr>
            <a:r>
              <a:t>Disable/remove debugging message and overly informative error messages in production</a:t>
            </a:r>
          </a:p>
          <a:p>
            <a:pPr>
              <a:buSzPct val="75000"/>
              <a:buChar char="•"/>
            </a:pPr>
            <a:r>
              <a:t>Remove unnecessary/unused features/modules/components </a:t>
            </a:r>
          </a:p>
        </p:txBody>
      </p:sp>
      <p:sp>
        <p:nvSpPr>
          <p:cNvPr id="397" name="Shape 397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402" name="Shape 402"/>
          <p:cNvSpPr/>
          <p:nvPr>
            <p:ph type="body" idx="14"/>
          </p:nvPr>
        </p:nvSpPr>
        <p:spPr>
          <a:xfrm>
            <a:off x="1705230" y="4143612"/>
            <a:ext cx="10029570" cy="894876"/>
          </a:xfrm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/>
            <a:r>
              <a:t>It can’t be exploited if it isn’t there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Storing and transmitting sensitive data insecurely, due to: 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sensitive data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locations where sensitive data is stored (database, files, logs, backups, etc)</a:t>
            </a:r>
          </a:p>
          <a:p>
            <a:pPr lvl="1" marL="862330" indent="-431165" defTabSz="566674">
              <a:spcBef>
                <a:spcPts val="3400"/>
              </a:spcBef>
              <a:buSzPct val="75000"/>
              <a:buChar char="•"/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Failure to identify all locations sensitive data is sent (web, databases, internal communications, external business partners)</a:t>
            </a:r>
          </a:p>
        </p:txBody>
      </p:sp>
      <p:sp>
        <p:nvSpPr>
          <p:cNvPr id="406" name="Shape 406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7-05-16 at 3.26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25803"/>
            <a:ext cx="13004801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3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Click on Docker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46" name="Shape 146"/>
          <p:cNvSpPr/>
          <p:nvPr/>
        </p:nvSpPr>
        <p:spPr>
          <a:xfrm rot="8654087">
            <a:off x="10959354" y="6207278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1" name="Shape 4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100"/>
            </a:pPr>
            <a:r>
              <a:t>Debugging information in comments of ouput sent to the browser</a:t>
            </a:r>
          </a:p>
          <a:p>
            <a:pPr>
              <a:buSzPct val="75000"/>
              <a:buChar char="•"/>
              <a:defRPr sz="4100"/>
            </a:pPr>
            <a:r>
              <a:t>Application that stores sensitive data (correctly) encoutners an error and logs that data insecurely</a:t>
            </a:r>
          </a:p>
        </p:txBody>
      </p:sp>
      <p:sp>
        <p:nvSpPr>
          <p:cNvPr id="412" name="Shape 412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1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17" name="Shape 417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18" name="Screen Shot 2016-09-16 at 10.25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942" y="2683428"/>
            <a:ext cx="7813980" cy="707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21" name="Shape 421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1062389" y="3625012"/>
            <a:ext cx="10880022" cy="1764739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426" name="Shape 426"/>
          <p:cNvSpPr/>
          <p:nvPr>
            <p:ph type="body" idx="14"/>
          </p:nvPr>
        </p:nvSpPr>
        <p:spPr>
          <a:xfrm>
            <a:off x="1993210" y="3781293"/>
            <a:ext cx="9018380" cy="1632214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Someone can’t steal it if you don’t have 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A6. Sensitive Data Exposure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store sensitive data if you don’t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need</a:t>
            </a:r>
            <a:r>
              <a:t> it</a:t>
            </a:r>
          </a:p>
          <a:p>
            <a:pPr>
              <a:buSzPct val="75000"/>
              <a:buChar char="•"/>
            </a:pPr>
            <a:r>
              <a:t>Catalog all sensitive data and where it is used</a:t>
            </a:r>
          </a:p>
          <a:p>
            <a:pPr>
              <a:buSzPct val="75000"/>
              <a:buChar char="•"/>
            </a:pPr>
            <a:r>
              <a:t>Disable caching of pages that contains sensitive data</a:t>
            </a:r>
          </a:p>
          <a:p>
            <a:pPr>
              <a:buSzPct val="75000"/>
              <a:buChar char="•"/>
            </a:pPr>
            <a:r>
              <a:t>Encrypt all sensitive data at rest and in transit</a:t>
            </a:r>
          </a:p>
          <a:p>
            <a:pPr>
              <a:buSzPct val="75000"/>
              <a:buChar char="•"/>
            </a:pPr>
            <a:r>
              <a:t>Use strong standard algorithms and strong keys</a:t>
            </a:r>
          </a:p>
        </p:txBody>
      </p:sp>
      <p:sp>
        <p:nvSpPr>
          <p:cNvPr id="430" name="Shape 430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35" name="Shape 4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Enforcing proper authorization for requests</a:t>
            </a:r>
            <a:br/>
            <a:br/>
            <a:br/>
            <a:br/>
            <a:br/>
          </a:p>
        </p:txBody>
      </p:sp>
      <p:sp>
        <p:nvSpPr>
          <p:cNvPr id="436" name="Shape 436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  <p:pic>
        <p:nvPicPr>
          <p:cNvPr id="437" name="AuthoriTah!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0958" y="5331155"/>
            <a:ext cx="5462400" cy="372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1"/>
      <p:bldP build="whole" bldLvl="1" animBg="1" rev="0" advAuto="0" spid="437" grpId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a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3046070"/>
            <a:ext cx="10436210" cy="5294842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3" name="Shape 443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48" name="Shape 4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Attacker notices the URL structure indicates his role</a:t>
            </a:r>
            <a:br/>
            <a:r>
              <a:rPr u="sng">
                <a:hlinkClick r:id="rId3" invalidUrl="" action="" tgtFrame="" tooltip="" history="1" highlightClick="0" endSnd="0"/>
              </a:rPr>
              <a:t>https://example.com/user/getAccount</a:t>
            </a:r>
          </a:p>
          <a:p>
            <a:pPr>
              <a:buSzPct val="75000"/>
              <a:buChar char="•"/>
            </a:pPr>
            <a:r>
              <a:t>Attacker modifies it to another role</a:t>
            </a:r>
            <a:br/>
            <a:r>
              <a:rPr u="sng">
                <a:hlinkClick r:id="rId4" invalidUrl="" action="" tgtFrame="" tooltip="" history="1" highlightClick="0" endSnd="0"/>
              </a:rPr>
              <a:t>https://example.com/admin/getAccount</a:t>
            </a:r>
            <a:r>
              <a:t> </a:t>
            </a:r>
          </a:p>
          <a:p>
            <a:pPr>
              <a:buSzPct val="75000"/>
              <a:buChar char="•"/>
            </a:pPr>
            <a:r>
              <a:t>The application fails to do a server-side check to verify the request is coming from a user with the proper authorization and the attacker now has access to data on any account</a:t>
            </a:r>
          </a:p>
        </p:txBody>
      </p:sp>
      <p:sp>
        <p:nvSpPr>
          <p:cNvPr id="449" name="Shape 449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54" name="Shape 454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55" name="Screen Shot 2016-09-16 at 3.35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0222" y="2710980"/>
            <a:ext cx="8604356" cy="624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A7. Missing Function Level Access Controls</a:t>
            </a:r>
          </a:p>
        </p:txBody>
      </p:sp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  <a:defRPr sz="4400"/>
            </a:pPr>
            <a:r>
              <a:t>Deny by default</a:t>
            </a:r>
          </a:p>
          <a:p>
            <a:pPr>
              <a:buSzPct val="75000"/>
              <a:buChar char="•"/>
              <a:defRPr sz="4400"/>
            </a:pPr>
            <a:r>
              <a:t>Perform server-side checks for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</a:t>
            </a:r>
            <a:r>
              <a:t> function/action that requires authorization</a:t>
            </a:r>
          </a:p>
          <a:p>
            <a:pPr>
              <a:buSzPct val="75000"/>
              <a:buChar char="•"/>
              <a:defRPr sz="4400"/>
            </a:pPr>
            <a:r>
              <a:t>Server-side checks should not rely soley on information provided by the client</a:t>
            </a:r>
          </a:p>
        </p:txBody>
      </p:sp>
      <p:sp>
        <p:nvSpPr>
          <p:cNvPr id="461" name="Shape 461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6-09-21 at 3.4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782" y="4055974"/>
            <a:ext cx="8969245" cy="501119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Scroll to the bottom of the page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Click the “Create” button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1" name="Shape 151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66" name="Shape 4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Victim’s browser is tricked into issuing commands to a vulnerable web application, to perform an unwanted action on a trusted site for which the user is currently authenticated. 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Web browsers automatically include credentials (cookies, sessions, basic authentication headers) with each request, even for requests initiated by a form, script or image on another site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Server-side code processes requests as if they came from the authenticated user</a:t>
            </a:r>
          </a:p>
          <a:p>
            <a:pPr marL="386715" indent="-386715" defTabSz="508254">
              <a:spcBef>
                <a:spcPts val="3100"/>
              </a:spcBef>
              <a:buSzPct val="75000"/>
              <a:buChar char="•"/>
              <a:defRPr sz="3132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Often combined with Cross-Site Scripting</a:t>
            </a:r>
          </a:p>
        </p:txBody>
      </p:sp>
      <p:sp>
        <p:nvSpPr>
          <p:cNvPr id="467" name="Shape 467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6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0" name="Shape 4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FFFFFF"/>
              </a:buClr>
              <a:buSzPct val="75000"/>
              <a:buChar char="•"/>
            </a:pPr>
            <a:r>
              <a:t>Application is built to allow a state change via URL parameters</a:t>
            </a:r>
            <a:br/>
            <a:br/>
            <a:r>
              <a:rPr sz="2100"/>
              <a:t>http://bankx.com/app?action=</a:t>
            </a:r>
            <a:r>
              <a:rPr sz="2100"/>
              <a:t>transfer</a:t>
            </a:r>
            <a:r>
              <a:rPr sz="2100"/>
              <a:t>&amp;amount=</a:t>
            </a:r>
            <a:r>
              <a:rPr sz="2100"/>
              <a:t>3500</a:t>
            </a:r>
            <a:r>
              <a:rPr sz="2100"/>
              <a:t>&amp;destinationAccount=</a:t>
            </a:r>
            <a:r>
              <a:rPr sz="2100"/>
              <a:t>4673243243</a:t>
            </a:r>
            <a:endParaRPr sz="2100"/>
          </a:p>
          <a:p>
            <a:pPr>
              <a:buClr>
                <a:srgbClr val="FFFFFF"/>
              </a:buClr>
              <a:buSzPct val="75000"/>
              <a:buChar char="•"/>
            </a:pPr>
            <a:r>
              <a:t>Attacker constructs a request that will transfer funds to to their account and embeds the requests on sites he controls. He then tricks the victim into visiting the site</a:t>
            </a:r>
            <a:br/>
            <a:br/>
          </a:p>
        </p:txBody>
      </p:sp>
      <p:sp>
        <p:nvSpPr>
          <p:cNvPr id="471" name="Shape 471"/>
          <p:cNvSpPr/>
          <p:nvPr/>
        </p:nvSpPr>
        <p:spPr>
          <a:xfrm>
            <a:off x="1854448" y="1958944"/>
            <a:ext cx="234658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472" name="Shape 472"/>
          <p:cNvSpPr/>
          <p:nvPr/>
        </p:nvSpPr>
        <p:spPr>
          <a:xfrm>
            <a:off x="166135" y="7570771"/>
            <a:ext cx="12764374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600"/>
              </a:spcBef>
              <a:defRPr sz="1800"/>
            </a:pPr>
            <a:r>
              <a:t>&lt;img src="http://bankx.com/app?action=transfer&amp;amount=14000&amp;destinationAccount=</a:t>
            </a:r>
            <a:r>
              <a:t>attackersAcct#</a:t>
            </a:r>
            <a:r>
              <a:t>" width="0" height="0"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0" grpId="1"/>
      <p:bldP build="whole" bldLvl="1" animBg="1" rev="0" advAuto="0" spid="472" grpId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5" name="Shape 475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76" name="Screen Shot 2016-09-21 at 8.12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7308" y="2650606"/>
            <a:ext cx="8530184" cy="7014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A8. Cross-Site Request Forgery</a:t>
            </a:r>
          </a:p>
        </p:txBody>
      </p:sp>
      <p:sp>
        <p:nvSpPr>
          <p:cNvPr id="479" name="Shape 4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Eliminate all XSS vulnerabilities in your application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Never allow changes to data via a GET request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Check Origin and Referer headers as a first step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Include a per-request, cryptographically strong or random token to all forms, where the verification token is not provided by the browser</a:t>
            </a:r>
          </a:p>
          <a:p>
            <a:pPr marL="435609" indent="-435609" defTabSz="572516">
              <a:spcBef>
                <a:spcPts val="3500"/>
              </a:spcBef>
              <a:buSzPct val="75000"/>
              <a:buChar char="•"/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Require reauthentication for sensitive transactions</a:t>
            </a:r>
          </a:p>
        </p:txBody>
      </p:sp>
      <p:sp>
        <p:nvSpPr>
          <p:cNvPr id="480" name="Shape 480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9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5" name="Shape 4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Using third-party controls/modules/frameworks with known vulnerabilities anywhere in the stack can be discovered and exploited by automated tools</a:t>
            </a:r>
          </a:p>
          <a:p>
            <a:pPr>
              <a:buSzPct val="75000"/>
              <a:buChar char="•"/>
            </a:pPr>
            <a:r>
              <a:t>Third-party libraries/frameworks in an application typically run with the same privileges as the application</a:t>
            </a:r>
          </a:p>
          <a:p>
            <a:pPr>
              <a:buSzPct val="75000"/>
              <a:buChar char="•"/>
            </a:pPr>
            <a:r>
              <a:t>Those vulnerabilities can undermine other defenses</a:t>
            </a:r>
          </a:p>
        </p:txBody>
      </p:sp>
      <p:sp>
        <p:nvSpPr>
          <p:cNvPr id="486" name="Shape 486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89" name="Shape 489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490" name="Screen Shot 2016-09-21 at 11.31.5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368" y="2754017"/>
            <a:ext cx="9102064" cy="655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A9. Using Components with Known Vulnerabilities</a:t>
            </a:r>
          </a:p>
        </p:txBody>
      </p:sp>
      <p:sp>
        <p:nvSpPr>
          <p:cNvPr id="495" name="Shape 4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Identify all third-party components in your applications, and potentially throughout the entire stack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Uninstall/disable all third-party components that are not being used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Monitor the security of these components in public databases (CVE, NVD, etc.), security mailing lists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Keep third-party components up-to-date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religiously</a:t>
            </a:r>
          </a:p>
          <a:p>
            <a:pPr marL="400050" indent="-400050" defTabSz="525779">
              <a:spcBef>
                <a:spcPts val="3200"/>
              </a:spcBef>
              <a:buSzPct val="75000"/>
              <a:buChar char="•"/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Develop a security policy on third-party component use </a:t>
            </a:r>
          </a:p>
        </p:txBody>
      </p:sp>
      <p:sp>
        <p:nvSpPr>
          <p:cNvPr id="496" name="Shape 496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1" name="Shape 5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takes input from an external source that is then used to formulate a redirection or forward location without validation</a:t>
            </a:r>
          </a:p>
          <a:p>
            <a:pPr>
              <a:buSzPct val="75000"/>
              <a:buChar char="•"/>
            </a:pPr>
            <a:r>
              <a:t>Attacker links to an unvalidated redirect and tricks victims into clicking it. Victims are more likely to click on it, since the link is to a valid site</a:t>
            </a:r>
            <a:br/>
            <a:br/>
            <a:r>
              <a:rPr u="sng">
                <a:hlinkClick r:id="rId2" invalidUrl="" action="" tgtFrame="" tooltip="" history="1" highlightClick="0" endSnd="0"/>
              </a:rPr>
              <a:t>https://www.irs.gov/taxrefund/claim.jsp?year=2015&amp;dest=ev.il/sDfX4</a:t>
            </a:r>
          </a:p>
        </p:txBody>
      </p:sp>
      <p:sp>
        <p:nvSpPr>
          <p:cNvPr id="502" name="Shape 502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1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05" name="Shape 5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Application uses forwards to route requests between different parts of the site. Pages use a parameter to indicate where the user should be sent if a transaction is successful. </a:t>
            </a:r>
          </a:p>
          <a:p>
            <a:pPr>
              <a:buSzPct val="75000"/>
              <a:buChar char="•"/>
            </a:pPr>
            <a:r>
              <a:t>Attacker crafts a URL that will pass the application’s access control check (or is missing control checks) and then forwards the attacker to administrative functionality for which the attacker isn’t authorized.</a:t>
            </a:r>
          </a:p>
        </p:txBody>
      </p:sp>
      <p:sp>
        <p:nvSpPr>
          <p:cNvPr id="506" name="Shape 506"/>
          <p:cNvSpPr/>
          <p:nvPr/>
        </p:nvSpPr>
        <p:spPr>
          <a:xfrm>
            <a:off x="1854448" y="1958944"/>
            <a:ext cx="251406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What is 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05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11" name="Shape 511"/>
          <p:cNvSpPr/>
          <p:nvPr/>
        </p:nvSpPr>
        <p:spPr>
          <a:xfrm>
            <a:off x="1854448" y="1958944"/>
            <a:ext cx="215669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ATTACK!</a:t>
            </a:r>
          </a:p>
        </p:txBody>
      </p:sp>
      <p:pic>
        <p:nvPicPr>
          <p:cNvPr id="512" name="Screen Shot 2016-09-21 at 12.41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4540" y="2627827"/>
            <a:ext cx="7395720" cy="6891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Once the instance is created, check your email for the credentials</a:t>
            </a:r>
          </a:p>
          <a:p>
            <a:pPr marL="297815" indent="-297815" defTabSz="391414">
              <a:spcBef>
                <a:spcPts val="2400"/>
              </a:spcBef>
              <a:buBlip>
                <a:blip r:embed="rId3"/>
              </a:buBlip>
              <a:defRPr sz="2412">
                <a:effectLst>
                  <a:outerShdw sx="100000" sy="100000" kx="0" ky="0" algn="b" rotWithShape="0" blurRad="34036" dist="25527" dir="5400000">
                    <a:srgbClr val="000000"/>
                  </a:outerShdw>
                </a:effectLst>
              </a:defRPr>
            </a:pPr>
            <a:r>
              <a:t>In your ssh client, log into your new instance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55" name="Shape 155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56" name="Screen Shot 2016-09-21 at 3.48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4005" y="4204566"/>
            <a:ext cx="9787670" cy="499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A10. Unvalidated Redirects and Forwards</a:t>
            </a:r>
          </a:p>
        </p:txBody>
      </p:sp>
      <p:sp>
        <p:nvSpPr>
          <p:cNvPr id="517" name="Shape 5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Don’t use them unless you absolutely have to</a:t>
            </a:r>
          </a:p>
          <a:p>
            <a:pPr>
              <a:buSzPct val="75000"/>
              <a:buChar char="•"/>
            </a:pPr>
            <a:r>
              <a:t>Avoid using user input to detemine destination URL</a:t>
            </a:r>
          </a:p>
          <a:p>
            <a:pPr>
              <a:buSzPct val="75000"/>
              <a:buChar char="•"/>
            </a:pPr>
            <a:r>
              <a:t>Whitelist allowed pages or external sites</a:t>
            </a:r>
          </a:p>
          <a:p>
            <a:pPr>
              <a:buSzPct val="75000"/>
              <a:buChar char="•"/>
            </a:pPr>
            <a:r>
              <a:t>Ensure URL is valid and authorized for the user</a:t>
            </a:r>
          </a:p>
        </p:txBody>
      </p:sp>
      <p:sp>
        <p:nvSpPr>
          <p:cNvPr id="518" name="Shape 518"/>
          <p:cNvSpPr/>
          <p:nvPr/>
        </p:nvSpPr>
        <p:spPr>
          <a:xfrm>
            <a:off x="1854448" y="1958944"/>
            <a:ext cx="253540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Prevention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7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1497619" y="3625012"/>
            <a:ext cx="10444792" cy="1764739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25" name="Shape 525"/>
          <p:cNvSpPr/>
          <p:nvPr>
            <p:ph type="body" idx="14"/>
          </p:nvPr>
        </p:nvSpPr>
        <p:spPr>
          <a:xfrm>
            <a:off x="1705230" y="4161967"/>
            <a:ext cx="10029570" cy="858166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30" name="Shape 5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>
              <a:buSzPct val="75000"/>
              <a:buChar char="•"/>
            </a:pPr>
            <a:r>
              <a:t>Build security into the software development life-cycle</a:t>
            </a:r>
            <a:br/>
            <a:br/>
            <a:br/>
            <a:br/>
            <a:br/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0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1497619" y="3708680"/>
            <a:ext cx="10444792" cy="176474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535" name="Shape 535"/>
          <p:cNvSpPr/>
          <p:nvPr>
            <p:ph type="body" idx="14"/>
          </p:nvPr>
        </p:nvSpPr>
        <p:spPr>
          <a:xfrm>
            <a:off x="1705230" y="4007227"/>
            <a:ext cx="10029570" cy="1167646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Be paranoid; be skeptical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Security is a </a:t>
            </a:r>
            <a:r>
              <a:rPr i="1"/>
              <a:t>process</a:t>
            </a:r>
            <a:r>
              <a:t>, not an </a:t>
            </a:r>
            <a:r>
              <a:rPr i="1"/>
              <a:t>event</a:t>
            </a:r>
            <a:endParaRPr i="1"/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Build security into the software development life-cycle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Be paranoid; be skeptical</a:t>
            </a:r>
          </a:p>
          <a:p>
            <a:pPr marL="324485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Treat all data as tainted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 data first (whitelist), then filter (blacklist)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Validate/clean as early in the process as possible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Encode data appropriately before sending to the client</a:t>
            </a:r>
          </a:p>
          <a:p>
            <a:pPr lvl="1" marL="648970" indent="-324485" defTabSz="426466">
              <a:spcBef>
                <a:spcPts val="2600"/>
              </a:spcBef>
              <a:buSzPct val="75000"/>
              <a:buChar char="•"/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Never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rely</a:t>
            </a:r>
            <a:r>
              <a:t> on client-side checks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1000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1000"/>
                                        <p:tgtEl>
                                          <p:spTgt spid="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1000"/>
                                        <p:tgtEl>
                                          <p:spTgt spid="5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0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Developer Take-aways</a:t>
            </a:r>
          </a:p>
        </p:txBody>
      </p:sp>
      <p:sp>
        <p:nvSpPr>
          <p:cNvPr id="543" name="Shape 543"/>
          <p:cNvSpPr/>
          <p:nvPr>
            <p:ph type="body" idx="1"/>
          </p:nvPr>
        </p:nvSpPr>
        <p:spPr>
          <a:xfrm>
            <a:off x="787400" y="30480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Defense-in-depth</a:t>
            </a:r>
          </a:p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Principle of Least Privilege</a:t>
            </a:r>
          </a:p>
          <a:p>
            <a:pPr lvl="1" marL="69341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Limit access to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everything</a:t>
            </a:r>
          </a:p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Enforce strong passwords</a:t>
            </a:r>
          </a:p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Don’t harcode secrets in source code</a:t>
            </a:r>
          </a:p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Keep third-party components up-to-date</a:t>
            </a:r>
          </a:p>
          <a:p>
            <a:pPr marL="346709" indent="-346709" defTabSz="455675">
              <a:spcBef>
                <a:spcPts val="2800"/>
              </a:spcBef>
              <a:buSzPct val="75000"/>
              <a:buChar char="•"/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Remove overly informative error message and debug information from production</a:t>
            </a:r>
          </a:p>
        </p:txBody>
      </p:sp>
      <p:sp>
        <p:nvSpPr>
          <p:cNvPr id="544" name="Shape 544"/>
          <p:cNvSpPr/>
          <p:nvPr/>
        </p:nvSpPr>
        <p:spPr>
          <a:xfrm>
            <a:off x="1854448" y="1958944"/>
            <a:ext cx="248526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Continued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1000"/>
                                        <p:tgtEl>
                                          <p:spTgt spid="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3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OWASP 2017 RC Changes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3400"/>
              </a:spcBef>
              <a:buSzPct val="75000"/>
              <a:buChar char="•"/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2013-A4 Insecure Direct Object References and 2013-A7 Missing Function Level Access Control were combined into 2017-A4 Broken Access Control</a:t>
            </a:r>
          </a:p>
          <a:p>
            <a:pPr marL="426719" indent="-426719" defTabSz="560831">
              <a:spcBef>
                <a:spcPts val="3400"/>
              </a:spcBef>
              <a:buSzPct val="75000"/>
              <a:buChar char="•"/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Removed 2013-A10 Unvalidated Redirects and Forwards</a:t>
            </a:r>
          </a:p>
          <a:p>
            <a:pPr marL="426719" indent="-426719" defTabSz="560831">
              <a:spcBef>
                <a:spcPts val="3400"/>
              </a:spcBef>
              <a:buSzPct val="75000"/>
              <a:buChar char="•"/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Two new “risks” have been introduced</a:t>
            </a:r>
          </a:p>
          <a:p>
            <a:pPr lvl="1" marL="853439" indent="-426719" defTabSz="560831">
              <a:spcBef>
                <a:spcPts val="3400"/>
              </a:spcBef>
              <a:buSzPct val="75000"/>
              <a:buChar char="•"/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Insufficient Attack Detection and Prevention</a:t>
            </a:r>
          </a:p>
          <a:p>
            <a:pPr lvl="1" marL="853439" indent="-426719" defTabSz="560831">
              <a:spcBef>
                <a:spcPts val="3400"/>
              </a:spcBef>
              <a:buSzPct val="75000"/>
              <a:buChar char="•"/>
              <a:defRPr sz="3455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Underprotected APIs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OWASP 2017 Release Candidate</a:t>
            </a:r>
          </a:p>
        </p:txBody>
      </p:sp>
      <p:sp>
        <p:nvSpPr>
          <p:cNvPr id="552" name="Shape 5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Injection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Broken Authentication and Session Management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Cross-Site Scripting (XSS)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Broken Access Controls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Security Misconfiguration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Sensitive Data Exposure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Insufficient Attack Protection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Cross-Site Request Forgery (CSRF)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Using Components with Known Vulnerabilities</a:t>
            </a:r>
          </a:p>
          <a:p>
            <a:pPr marL="264160" indent="-264160" defTabSz="233679">
              <a:spcBef>
                <a:spcPts val="1400"/>
              </a:spcBef>
              <a:buSzPct val="100000"/>
              <a:buAutoNum type="arabicPeriod" startAt="1"/>
              <a:defRPr sz="2560">
                <a:effectLst>
                  <a:outerShdw sx="100000" sy="100000" kx="0" ky="0" algn="b" rotWithShape="0" blurRad="20320" dist="15240" dir="5400000">
                    <a:srgbClr val="000000"/>
                  </a:outerShdw>
                </a:effectLst>
              </a:defRPr>
            </a:pPr>
            <a:r>
              <a:t> Underprotected APIs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2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555" name="Shape 5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Contact</a:t>
            </a:r>
          </a:p>
          <a:p>
            <a:pPr lvl="1">
              <a:buBlip>
                <a:blip r:embed="rId2"/>
              </a:buBlip>
            </a:pPr>
            <a:r>
              <a:rPr u="sng">
                <a:hlinkClick r:id="rId3" invalidUrl="" action="" tgtFrame="" tooltip="" history="1" highlightClick="0" endSnd="0"/>
              </a:rPr>
              <a:t>gilzow@missouri.edu</a:t>
            </a:r>
          </a:p>
          <a:p>
            <a:pPr lvl="1">
              <a:buBlip>
                <a:blip r:embed="rId2"/>
              </a:buBlip>
            </a:pPr>
            <a:r>
              <a:t>@gilzow on twitter</a:t>
            </a:r>
          </a:p>
          <a:p>
            <a:pPr>
              <a:buBlip>
                <a:blip r:embed="rId2"/>
              </a:buBlip>
            </a:pPr>
            <a:r>
              <a:t>Example Files: </a:t>
            </a:r>
            <a:r>
              <a:rPr u="sng">
                <a:hlinkClick r:id="rId4" invalidUrl="" action="" tgtFrame="" tooltip="" history="1" highlightClick="0" endSnd="0"/>
              </a:rPr>
              <a:t>https://github.com/opendns/Security_Ninjas_AppSec_Training</a:t>
            </a:r>
          </a:p>
          <a:p>
            <a:pPr>
              <a:buBlip>
                <a:blip r:embed="rId2"/>
              </a:buBlip>
            </a:pPr>
            <a:r>
              <a:t>Slidedeck: </a:t>
            </a:r>
            <a:r>
              <a:rPr u="sng">
                <a:hlinkClick r:id="rId5" invalidUrl="" action="" tgtFrame="" tooltip="" history="1" highlightClick="0" endSnd="0"/>
              </a:rPr>
              <a:t>https://github.com/gilzow/security-ninja/</a:t>
            </a:r>
            <a:r>
              <a:rPr sz="3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Our Excersice files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2800"/>
              </a:spcBef>
              <a:buBlip>
                <a:blip r:embed="rId2"/>
              </a:buBlip>
              <a:defRPr sz="2807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pPr>
            <a:r>
              <a:t>You’ll need to change your password the first time you login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62" name="Shape 162"/>
          <p:cNvSpPr/>
          <p:nvPr/>
        </p:nvSpPr>
        <p:spPr>
          <a:xfrm rot="9799465">
            <a:off x="6497458" y="7800291"/>
            <a:ext cx="1872618" cy="607273"/>
          </a:xfrm>
          <a:prstGeom prst="rightArrow">
            <a:avLst>
              <a:gd name="adj1" fmla="val 19291"/>
              <a:gd name="adj2" fmla="val 92676"/>
            </a:avLst>
          </a:prstGeom>
          <a:solidFill>
            <a:schemeClr val="accent1">
              <a:hueOff val="-37249"/>
              <a:satOff val="-2150"/>
              <a:lumOff val="128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pic>
        <p:nvPicPr>
          <p:cNvPr id="163" name="Screen Shot 2016-09-21 at 3.51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2643" y="3897356"/>
            <a:ext cx="9134416" cy="485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